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8"/>
  </p:notesMasterIdLst>
  <p:sldIdLst>
    <p:sldId id="256" r:id="rId2"/>
    <p:sldId id="294" r:id="rId3"/>
    <p:sldId id="257" r:id="rId4"/>
    <p:sldId id="271" r:id="rId5"/>
    <p:sldId id="284" r:id="rId6"/>
    <p:sldId id="258" r:id="rId7"/>
    <p:sldId id="291" r:id="rId8"/>
    <p:sldId id="287" r:id="rId9"/>
    <p:sldId id="272" r:id="rId10"/>
    <p:sldId id="259" r:id="rId11"/>
    <p:sldId id="275" r:id="rId12"/>
    <p:sldId id="273" r:id="rId13"/>
    <p:sldId id="274" r:id="rId14"/>
    <p:sldId id="290" r:id="rId15"/>
    <p:sldId id="260" r:id="rId16"/>
    <p:sldId id="282" r:id="rId17"/>
    <p:sldId id="264" r:id="rId18"/>
    <p:sldId id="283" r:id="rId19"/>
    <p:sldId id="285" r:id="rId20"/>
    <p:sldId id="261" r:id="rId21"/>
    <p:sldId id="262" r:id="rId22"/>
    <p:sldId id="263" r:id="rId23"/>
    <p:sldId id="276" r:id="rId24"/>
    <p:sldId id="286" r:id="rId25"/>
    <p:sldId id="277" r:id="rId26"/>
    <p:sldId id="293" r:id="rId27"/>
    <p:sldId id="300" r:id="rId28"/>
    <p:sldId id="296" r:id="rId29"/>
    <p:sldId id="297" r:id="rId30"/>
    <p:sldId id="288" r:id="rId31"/>
    <p:sldId id="301" r:id="rId32"/>
    <p:sldId id="299" r:id="rId33"/>
    <p:sldId id="305" r:id="rId34"/>
    <p:sldId id="304" r:id="rId35"/>
    <p:sldId id="306" r:id="rId36"/>
    <p:sldId id="303" r:id="rId37"/>
    <p:sldId id="308" r:id="rId38"/>
    <p:sldId id="307" r:id="rId39"/>
    <p:sldId id="310" r:id="rId40"/>
    <p:sldId id="302" r:id="rId41"/>
    <p:sldId id="309" r:id="rId42"/>
    <p:sldId id="312" r:id="rId43"/>
    <p:sldId id="313" r:id="rId44"/>
    <p:sldId id="314" r:id="rId45"/>
    <p:sldId id="316" r:id="rId46"/>
    <p:sldId id="315" r:id="rId47"/>
    <p:sldId id="298" r:id="rId48"/>
    <p:sldId id="311" r:id="rId49"/>
    <p:sldId id="317" r:id="rId50"/>
    <p:sldId id="330" r:id="rId51"/>
    <p:sldId id="331" r:id="rId52"/>
    <p:sldId id="329" r:id="rId53"/>
    <p:sldId id="321" r:id="rId54"/>
    <p:sldId id="323" r:id="rId55"/>
    <p:sldId id="332" r:id="rId56"/>
    <p:sldId id="334" r:id="rId57"/>
    <p:sldId id="333" r:id="rId58"/>
    <p:sldId id="319" r:id="rId59"/>
    <p:sldId id="320" r:id="rId60"/>
    <p:sldId id="278" r:id="rId61"/>
    <p:sldId id="318" r:id="rId62"/>
    <p:sldId id="326" r:id="rId63"/>
    <p:sldId id="322" r:id="rId64"/>
    <p:sldId id="325" r:id="rId65"/>
    <p:sldId id="328" r:id="rId66"/>
    <p:sldId id="324" r:id="rId6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C0C72-A8F6-4A81-AC2D-A4819D8705D8}" type="datetimeFigureOut">
              <a:rPr lang="hu-HU" smtClean="0"/>
              <a:t>2018.05.25.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72368-DDBA-45C1-9CFE-3171F0C69B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449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011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011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9011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1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1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2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2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2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2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2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2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2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2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2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012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901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01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01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88B81E-9B09-4DD3-8F39-22379D801C4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554C0-D145-443E-8842-2E451E68A32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535E9-617F-452D-97F8-704D2D5067D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8BFF8B-0613-440D-8ED8-9F9B6D28572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4AB9C-6DE0-49E8-AD97-461724420A0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E8BB9-8E09-462E-B078-2C4EBC7012C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EE049-FE7E-458E-9C5E-BF2722E90BB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C41A-50A4-4A8C-B0D9-3D181FAB033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EA0D7-350E-4720-A45A-7B8DD0969AD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1E569-54E9-4107-9078-97F5EE2F0AA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176B-683F-4B18-AD32-D941683FA63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3C51F-E49D-40F6-964F-EC4814C4579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909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909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909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09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09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09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09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09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09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10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10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10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10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10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910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91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91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891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891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128B6C0B-8BFB-48AD-990A-335FBFADE8BD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891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P&#233;ter\T&#225;rolt%20m&#233;dia\Vers\Shakespeare%20-%2075.szonett%20_%20Piros%20Ildik&#243;.mp3" TargetMode="External"/><Relationship Id="rId1" Type="http://schemas.microsoft.com/office/2007/relationships/media" Target="file:///C:\P&#233;ter\T&#225;rolt%20m&#233;dia\Vers\Shakespeare%20-%2075.szonett%20_%20Piros%20Ildik&#243;.mp3" TargetMode="External"/><Relationship Id="rId4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908720"/>
            <a:ext cx="7772400" cy="1736725"/>
          </a:xfrm>
        </p:spPr>
        <p:txBody>
          <a:bodyPr/>
          <a:lstStyle/>
          <a:p>
            <a:r>
              <a:rPr lang="hu-HU" sz="6600" dirty="0">
                <a:solidFill>
                  <a:schemeClr val="tx2">
                    <a:lumMod val="10000"/>
                  </a:schemeClr>
                </a:solidFill>
                <a:effectLst/>
              </a:rPr>
              <a:t>William Shakespeare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2996952"/>
            <a:ext cx="6400800" cy="1752600"/>
          </a:xfrm>
        </p:spPr>
        <p:txBody>
          <a:bodyPr/>
          <a:lstStyle/>
          <a:p>
            <a:r>
              <a:rPr lang="hu-HU" sz="4400" dirty="0">
                <a:solidFill>
                  <a:schemeClr val="tx2">
                    <a:lumMod val="10000"/>
                  </a:schemeClr>
                </a:solidFill>
                <a:effectLst/>
              </a:rPr>
              <a:t>és a reneszánsz angol színjátszás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dráma fajtái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95536" y="1772816"/>
            <a:ext cx="8208912" cy="439248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hu-HU" dirty="0" smtClean="0"/>
              <a:t>..	</a:t>
            </a:r>
            <a:r>
              <a:rPr lang="hu-HU" sz="1400" dirty="0" err="1" smtClean="0">
                <a:solidFill>
                  <a:srgbClr val="00B050"/>
                </a:solidFill>
              </a:rPr>
              <a:t>Abele</a:t>
            </a:r>
            <a:r>
              <a:rPr lang="hu-HU" sz="1400" dirty="0" smtClean="0">
                <a:solidFill>
                  <a:srgbClr val="00B050"/>
                </a:solidFill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</a:rPr>
              <a:t>spelen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Abszurd 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Analitikus 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Bábjáték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Bohózat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Bosszúdráma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Burleszk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Céldráma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Commedia </a:t>
            </a:r>
            <a:r>
              <a:rPr lang="hu-HU" sz="1400" dirty="0" err="1" smtClean="0">
                <a:solidFill>
                  <a:srgbClr val="00B050"/>
                </a:solidFill>
              </a:rPr>
              <a:t>dell’arte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Commedia </a:t>
            </a:r>
            <a:r>
              <a:rPr lang="hu-HU" sz="1400" dirty="0" err="1" smtClean="0">
                <a:solidFill>
                  <a:srgbClr val="00B050"/>
                </a:solidFill>
              </a:rPr>
              <a:t>erudita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Daljáték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Drámai költemény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Egyfelvonásos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Előjátékok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Epikus színház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Érzékenyjáték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</a:t>
            </a:r>
            <a:r>
              <a:rPr lang="hu-HU" sz="1400" dirty="0" err="1" smtClean="0">
                <a:solidFill>
                  <a:srgbClr val="00B050"/>
                </a:solidFill>
              </a:rPr>
              <a:t>Exodium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</a:t>
            </a:r>
            <a:r>
              <a:rPr lang="hu-HU" sz="1400" dirty="0" err="1" smtClean="0">
                <a:solidFill>
                  <a:srgbClr val="00B050"/>
                </a:solidFill>
              </a:rPr>
              <a:t>Farce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Farsangi 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Grand </a:t>
            </a:r>
            <a:r>
              <a:rPr lang="hu-HU" sz="1400" dirty="0" err="1" smtClean="0">
                <a:solidFill>
                  <a:srgbClr val="00B050"/>
                </a:solidFill>
              </a:rPr>
              <a:t>guignol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Hitvitázó 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</a:t>
            </a:r>
            <a:r>
              <a:rPr lang="hu-HU" sz="1400" dirty="0" err="1" smtClean="0">
                <a:solidFill>
                  <a:srgbClr val="00B050"/>
                </a:solidFill>
              </a:rPr>
              <a:t>Interludium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Iránydráma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Iskoladráma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Kabaré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Kamaradarab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</a:t>
            </a:r>
            <a:r>
              <a:rPr lang="hu-HU" sz="1400" dirty="0" err="1" smtClean="0">
                <a:solidFill>
                  <a:srgbClr val="00B050"/>
                </a:solidFill>
              </a:rPr>
              <a:t>Klucht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Komédia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Középfajú 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Közjáték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</a:t>
            </a:r>
            <a:r>
              <a:rPr lang="hu-HU" sz="1400" dirty="0" err="1" smtClean="0">
                <a:solidFill>
                  <a:srgbClr val="00B050"/>
                </a:solidFill>
              </a:rPr>
              <a:t>Lazzi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Liturgikus 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Lovagdráma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Melodráma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Mesejáték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</a:t>
            </a:r>
            <a:r>
              <a:rPr lang="hu-HU" sz="1400" dirty="0" err="1" smtClean="0">
                <a:solidFill>
                  <a:srgbClr val="00B050"/>
                </a:solidFill>
              </a:rPr>
              <a:t>Mirákulum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Misztériumjáték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Monodráma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Moralitás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Népszínmű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Paraboladráma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Passiójáték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Pásztorjáték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Polgári szomorújáték</a:t>
            </a:r>
          </a:p>
          <a:p>
            <a:r>
              <a:rPr lang="hu-HU" sz="1400" dirty="0">
                <a:solidFill>
                  <a:srgbClr val="00B050"/>
                </a:solidFill>
              </a:rPr>
              <a:t>	</a:t>
            </a:r>
            <a:r>
              <a:rPr lang="hu-HU" sz="1400" dirty="0" smtClean="0">
                <a:solidFill>
                  <a:srgbClr val="00B050"/>
                </a:solidFill>
              </a:rPr>
              <a:t>Regényes színmű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Rémdráma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</a:t>
            </a:r>
            <a:r>
              <a:rPr lang="hu-HU" sz="1400" dirty="0" err="1" smtClean="0">
                <a:solidFill>
                  <a:srgbClr val="00B050"/>
                </a:solidFill>
              </a:rPr>
              <a:t>Sottie</a:t>
            </a:r>
            <a:endParaRPr lang="hu-HU" sz="1400" dirty="0" smtClean="0">
              <a:solidFill>
                <a:srgbClr val="00B050"/>
              </a:solidFill>
            </a:endParaRPr>
          </a:p>
          <a:p>
            <a:r>
              <a:rPr lang="hu-HU" sz="1400" dirty="0" smtClean="0">
                <a:solidFill>
                  <a:srgbClr val="00B050"/>
                </a:solidFill>
              </a:rPr>
              <a:t>	Stációs 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Szatírjáték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Színjáték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Táncjáték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Társalgási színmű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Tézisdráma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Történelmi dráma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Tragédia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Tragikomédia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Tündérjáték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Utójáték</a:t>
            </a:r>
          </a:p>
          <a:p>
            <a:r>
              <a:rPr lang="hu-HU" sz="1400" dirty="0" smtClean="0">
                <a:solidFill>
                  <a:srgbClr val="00B050"/>
                </a:solidFill>
              </a:rPr>
              <a:t>	</a:t>
            </a:r>
            <a:r>
              <a:rPr lang="hu-HU" sz="1400" dirty="0" err="1" smtClean="0">
                <a:solidFill>
                  <a:srgbClr val="00B050"/>
                </a:solidFill>
              </a:rPr>
              <a:t>Vaudeville</a:t>
            </a:r>
            <a:endParaRPr lang="hu-HU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6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9512" y="548680"/>
            <a:ext cx="547260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Tragédia</a:t>
            </a:r>
          </a:p>
          <a:p>
            <a:endParaRPr lang="hu-H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</a:rPr>
              <a:t>A tragédia olyan drámai mű, melynek cselekménye tragikus végkimenetelű konfliktust hordoz.</a:t>
            </a:r>
          </a:p>
          <a:p>
            <a:pPr algn="just"/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</a:rPr>
              <a:t>A hős küzdelme és bukása részvétet, félelmet kelt a befogadóban, és az erkölcsi felemelkedéshez, a „káros szenvedélyektől való megszabaduláshoz vezet.</a:t>
            </a:r>
          </a:p>
          <a:p>
            <a:endParaRPr lang="hu-HU" dirty="0"/>
          </a:p>
          <a:p>
            <a:endParaRPr lang="hu-HU" dirty="0" smtClean="0">
              <a:solidFill>
                <a:srgbClr val="00B050"/>
              </a:solidFill>
            </a:endParaRPr>
          </a:p>
          <a:p>
            <a:r>
              <a:rPr lang="hu-HU" dirty="0" smtClean="0">
                <a:solidFill>
                  <a:srgbClr val="00B050"/>
                </a:solidFill>
              </a:rPr>
              <a:t>Pl.: Szophoklész: Antigoné, Shakespeare: Rómeó és Júlia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6" name="Kép 5" descr="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836712"/>
            <a:ext cx="3419872" cy="468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692696"/>
            <a:ext cx="51845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Komédia</a:t>
            </a:r>
          </a:p>
          <a:p>
            <a:endParaRPr lang="hu-H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hu-HU" sz="3200" b="1" dirty="0" smtClean="0">
                <a:solidFill>
                  <a:schemeClr val="tx2">
                    <a:lumMod val="10000"/>
                  </a:schemeClr>
                </a:solidFill>
              </a:rPr>
              <a:t>A komédia a vígjáték ókori elnevezése. A konfliktus megoldása szerencsés; értékszerkezete alapján az önmagukat valódi értékeknek feltüntető álértékek pusztulását mutatja be.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Pl.: Arisztophanész: Felhők, Szigligeti Ede: </a:t>
            </a:r>
            <a:r>
              <a:rPr lang="hu-HU" dirty="0" err="1" smtClean="0">
                <a:solidFill>
                  <a:schemeClr val="tx1">
                    <a:lumMod val="50000"/>
                  </a:schemeClr>
                </a:solidFill>
              </a:rPr>
              <a:t>Liliomfi</a:t>
            </a:r>
            <a:endParaRPr lang="hu-H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Kép 4" descr="theatre_mask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7576" y="764704"/>
            <a:ext cx="3816424" cy="5247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692696"/>
            <a:ext cx="5040560" cy="571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hlink"/>
              </a:buClr>
            </a:pPr>
            <a:r>
              <a:rPr kumimoji="0" lang="hu-HU" sz="4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Regényes színmű</a:t>
            </a:r>
          </a:p>
          <a:p>
            <a:pPr lvl="0" eaLnBrk="1" hangingPunct="1">
              <a:spcBef>
                <a:spcPct val="20000"/>
              </a:spcBef>
              <a:buClr>
                <a:schemeClr val="hlink"/>
              </a:buClr>
            </a:pP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Garamond" pitchFamily="18" charset="0"/>
            </a:endParaRPr>
          </a:p>
          <a:p>
            <a:pPr lvl="0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hu-HU" sz="4000" b="1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A regényes színműben többnyire a drámát indító tragikus alaphelyzet az ellentétek vígjátékokra emlékeztető feloldásával zárul. </a:t>
            </a:r>
            <a:endParaRPr kumimoji="0" lang="hu-HU" sz="4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Kép 2" descr="shakespeare-vihar-gyula-1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80727"/>
            <a:ext cx="3731631" cy="527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Angliában az első színházat (a római idők után) James </a:t>
            </a:r>
            <a:r>
              <a:rPr lang="hu-HU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Burbage</a:t>
            </a:r>
            <a:r>
              <a:rPr lang="hu-HU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építette 1576-ban. Neve:  </a:t>
            </a:r>
            <a:r>
              <a:rPr lang="hu-HU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Thearte</a:t>
            </a:r>
            <a:r>
              <a:rPr lang="hu-HU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(Színház). Maga is színész, rendező volt, és később ez a színház vált a többi hasonló színház mintájává.</a:t>
            </a:r>
            <a:endParaRPr lang="hu-HU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2266950" cy="30003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58" y="2348880"/>
            <a:ext cx="5309705" cy="43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hu-HU" dirty="0"/>
              <a:t>A reneszánsz angol színjátszás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373063" y="1530350"/>
            <a:ext cx="84137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hu-HU" sz="800"/>
          </a:p>
        </p:txBody>
      </p:sp>
      <p:pic>
        <p:nvPicPr>
          <p:cNvPr id="41988" name="Picture 4" descr="A%20Globe-szinh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3024014" cy="2422424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07504" y="6381328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A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Globe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 színház ma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22783" y="4103437"/>
            <a:ext cx="532985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b="1" dirty="0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Angol színházak: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 err="1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Theatre</a:t>
            </a:r>
            <a:r>
              <a:rPr lang="hu-HU" sz="2800" dirty="0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 err="1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Globe</a:t>
            </a:r>
            <a:r>
              <a:rPr lang="hu-HU" sz="2800" dirty="0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 err="1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Fortune</a:t>
            </a:r>
            <a:r>
              <a:rPr lang="hu-HU" sz="2800" dirty="0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 err="1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Curtain</a:t>
            </a:r>
            <a:r>
              <a:rPr lang="hu-HU" sz="2800" dirty="0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hu-HU" sz="1200" dirty="0">
              <a:latin typeface="Garamond" pitchFamily="18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563888" y="1196752"/>
            <a:ext cx="53292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hu-HU" sz="3200" b="1" dirty="0">
                <a:solidFill>
                  <a:schemeClr val="tx2">
                    <a:lumMod val="10000"/>
                  </a:schemeClr>
                </a:solidFill>
                <a:latin typeface="Garamond" pitchFamily="18" charset="0"/>
              </a:rPr>
              <a:t>A reneszánsz Angliában a dráma az irodalom vezető műfaja volt. Sok színház működött Londonban, és számos szerző írt ekkor drámákat.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0"/>
            <a:ext cx="781812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8907 0.117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5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116994" y="9274"/>
            <a:ext cx="85693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hu-HU" sz="2800" b="1" dirty="0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Shakespeare (1564-1616) kortársai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b="1" i="1" dirty="0" err="1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Christopher</a:t>
            </a:r>
            <a:r>
              <a:rPr lang="hu-HU" sz="2800" b="1" i="1" dirty="0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 </a:t>
            </a:r>
            <a:r>
              <a:rPr lang="hu-HU" sz="2800" b="1" i="1" dirty="0" err="1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Marlowe</a:t>
            </a:r>
            <a:r>
              <a:rPr lang="hu-HU" sz="2800" b="1" i="1" dirty="0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 (1564-1593) II. Edward, </a:t>
            </a:r>
            <a:r>
              <a:rPr lang="hu-HU" sz="2800" b="1" i="1" dirty="0" err="1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Doctor</a:t>
            </a:r>
            <a:r>
              <a:rPr lang="hu-HU" sz="2800" b="1" i="1" dirty="0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 </a:t>
            </a:r>
            <a:r>
              <a:rPr lang="hu-HU" sz="2800" b="1" i="1" dirty="0" err="1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Faustus</a:t>
            </a:r>
            <a:endParaRPr lang="hu-HU" sz="2800" b="1" i="1" dirty="0">
              <a:solidFill>
                <a:schemeClr val="tx2">
                  <a:lumMod val="10000"/>
                </a:schemeClr>
              </a:solidFill>
              <a:effectLst/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hu-HU" sz="2800" b="1" i="1" dirty="0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George </a:t>
            </a:r>
            <a:r>
              <a:rPr lang="hu-HU" sz="2800" b="1" i="1" dirty="0" err="1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Peele</a:t>
            </a:r>
            <a:r>
              <a:rPr lang="hu-HU" sz="2800" b="1" i="1" dirty="0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 (1556-1596)  I. Edward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b="1" i="1" dirty="0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Edmund </a:t>
            </a:r>
            <a:r>
              <a:rPr lang="hu-HU" sz="2800" b="1" i="1" dirty="0" err="1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Spenser</a:t>
            </a:r>
            <a:r>
              <a:rPr lang="hu-HU" sz="2800" b="1" i="1" dirty="0">
                <a:solidFill>
                  <a:schemeClr val="tx2">
                    <a:lumMod val="10000"/>
                  </a:schemeClr>
                </a:solidFill>
                <a:effectLst/>
                <a:latin typeface="Garamond" pitchFamily="18" charset="0"/>
              </a:rPr>
              <a:t> (1552-1599) Tündérkirálynő  </a:t>
            </a:r>
          </a:p>
          <a:p>
            <a:pPr eaLnBrk="1" hangingPunct="1">
              <a:spcBef>
                <a:spcPct val="50000"/>
              </a:spcBef>
            </a:pPr>
            <a:endParaRPr lang="hu-HU" sz="1200" i="1" dirty="0">
              <a:latin typeface="Garamond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3"/>
            <a:ext cx="5976664" cy="37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dirty="0"/>
              <a:t>A színházak felépítése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4324226" cy="5342929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A színpad részei:</a:t>
            </a:r>
          </a:p>
          <a:p>
            <a:pPr>
              <a:lnSpc>
                <a:spcPct val="90000"/>
              </a:lnSpc>
              <a:buNone/>
            </a:pPr>
            <a:endParaRPr lang="hu-HU" sz="2800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Nézőtérre </a:t>
            </a:r>
            <a:r>
              <a:rPr lang="hu-HU" sz="2800" b="1" dirty="0">
                <a:solidFill>
                  <a:schemeClr val="tx2">
                    <a:lumMod val="10000"/>
                  </a:schemeClr>
                </a:solidFill>
                <a:effectLst/>
              </a:rPr>
              <a:t>benyúló kötény- vagy </a:t>
            </a:r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előszínpad </a:t>
            </a:r>
          </a:p>
          <a:p>
            <a:pPr>
              <a:lnSpc>
                <a:spcPct val="90000"/>
              </a:lnSpc>
            </a:pPr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A </a:t>
            </a:r>
            <a:r>
              <a:rPr lang="hu-HU" sz="2800" b="1" dirty="0">
                <a:solidFill>
                  <a:schemeClr val="tx2">
                    <a:lumMod val="10000"/>
                  </a:schemeClr>
                </a:solidFill>
                <a:effectLst/>
              </a:rPr>
              <a:t>tényleges nagyszínpad</a:t>
            </a:r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,. </a:t>
            </a:r>
          </a:p>
          <a:p>
            <a:pPr>
              <a:lnSpc>
                <a:spcPct val="90000"/>
              </a:lnSpc>
            </a:pPr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A </a:t>
            </a:r>
            <a:r>
              <a:rPr lang="hu-HU" sz="2800" b="1" dirty="0">
                <a:solidFill>
                  <a:schemeClr val="tx2">
                    <a:lumMod val="10000"/>
                  </a:schemeClr>
                </a:solidFill>
                <a:effectLst/>
              </a:rPr>
              <a:t>színpad hátulján </a:t>
            </a:r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függönnyel </a:t>
            </a:r>
            <a:r>
              <a:rPr lang="hu-HU" sz="2800" b="1" dirty="0">
                <a:solidFill>
                  <a:schemeClr val="tx2">
                    <a:lumMod val="10000"/>
                  </a:schemeClr>
                </a:solidFill>
                <a:effectLst/>
              </a:rPr>
              <a:t>elválasztható </a:t>
            </a:r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rész </a:t>
            </a:r>
          </a:p>
          <a:p>
            <a:pPr>
              <a:lnSpc>
                <a:spcPct val="90000"/>
              </a:lnSpc>
            </a:pPr>
            <a:r>
              <a:rPr lang="hu-HU" sz="2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E </a:t>
            </a:r>
            <a:r>
              <a:rPr lang="hu-HU" sz="2800" b="1" dirty="0">
                <a:solidFill>
                  <a:schemeClr val="tx2">
                    <a:lumMod val="10000"/>
                  </a:schemeClr>
                </a:solidFill>
                <a:effectLst/>
              </a:rPr>
              <a:t>fölött erkély, az erkély- vagy bástyajelenetek számára.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50183" name="Picture 7" descr="19_x_Shakespeare_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7338"/>
            <a:ext cx="4321175" cy="4535487"/>
          </a:xfrm>
          <a:prstGeom prst="rect">
            <a:avLst/>
          </a:prstGeom>
          <a:noFill/>
        </p:spPr>
      </p:pic>
      <p:pic>
        <p:nvPicPr>
          <p:cNvPr id="50184" name="Picture 8" descr="shakespeare-gb1995-GlobeTheatre01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7338"/>
            <a:ext cx="4383088" cy="4535487"/>
          </a:xfrm>
          <a:prstGeom prst="rect">
            <a:avLst/>
          </a:prstGeom>
          <a:noFill/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900113" y="155733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hu-HU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előadást szünet nélkül, egyhuzamban játsszák. A Shakespeare-drámák felvonásokra tagolása csak később történik meg. A jelenetek határát a szereplők ki és bevonulása jelzi.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2564904"/>
            <a:ext cx="7632848" cy="36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épületek fedetlenek, az előadásokat általában délután három órától sötétedésig tartják. Díszlet nincs, illetve csak jelzés szerű.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060848"/>
            <a:ext cx="7380312" cy="41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Ő az egyik legnagyobb zseni, aki létezett, mindenképp meg kell ismerni"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Horace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Walpole</a:t>
            </a:r>
            <a:endParaRPr lang="hu-HU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"A halott tetemeket élővé varázsolta. Évszázadok alatt nem született szellemesebb ember Shakespeare-nél"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Ralph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Waldo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Emerson</a:t>
            </a:r>
            <a:endParaRPr lang="hu-HU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"Az a figyelemre méltó Shakespeare-ben, hogy ő valóban nagyon jó- annak ellenére, hogy annyian mondják, hogy nagyon jó."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Graves</a:t>
            </a:r>
            <a:endParaRPr lang="hu-HU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hu-HU" sz="4000" dirty="0"/>
              <a:t>Shakespeare drámáinak csoportosítása</a:t>
            </a:r>
          </a:p>
        </p:txBody>
      </p:sp>
      <p:graphicFrame>
        <p:nvGraphicFramePr>
          <p:cNvPr id="45150" name="Group 9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5536519"/>
              </p:ext>
            </p:extLst>
          </p:nvPr>
        </p:nvGraphicFramePr>
        <p:xfrm>
          <a:off x="467544" y="1412776"/>
          <a:ext cx="7920806" cy="915452"/>
        </p:xfrm>
        <a:graphic>
          <a:graphicData uri="http://schemas.openxmlformats.org/drawingml/2006/table">
            <a:tbl>
              <a:tblPr/>
              <a:tblGrid>
                <a:gridCol w="1979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5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Királydrámák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Tragédiák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Vígjátékok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Regényes színművek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160" name="Group 10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2777390"/>
              </p:ext>
            </p:extLst>
          </p:nvPr>
        </p:nvGraphicFramePr>
        <p:xfrm>
          <a:off x="468313" y="2349500"/>
          <a:ext cx="7920037" cy="4956048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1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II. Richárd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/>
                      </a:r>
                      <a:b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</a:b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III. Richárd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/>
                      </a:r>
                      <a:b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</a:b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V. Henrik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/>
                      </a:r>
                      <a:b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</a:b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VI. Henrik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/>
                      </a:r>
                      <a:b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</a:b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Hamlet, dán királyfi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/>
                      </a:r>
                      <a:b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</a:b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Lear király</a:t>
                      </a:r>
                      <a:b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</a:b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Macbeth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Rómeó és Júlia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Szentivánéji álom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/>
                      </a:r>
                      <a:b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</a:b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Sok hűhó semmiért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/>
                      </a:r>
                      <a:b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</a:b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A makrancos hölgy</a:t>
                      </a:r>
                      <a:b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</a:b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/>
                      </a:r>
                      <a:b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</a:b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Téli rege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Szeget szeggel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A vihar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Shakespeare fordítói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>
                    <a:lumMod val="50000"/>
                  </a:schemeClr>
                </a:solidFill>
                <a:effectLst/>
              </a:rPr>
              <a:t>Arany János: Hamlet, János király</a:t>
            </a:r>
          </a:p>
          <a:p>
            <a:r>
              <a:rPr lang="hu-HU" b="1" dirty="0">
                <a:solidFill>
                  <a:schemeClr val="bg1">
                    <a:lumMod val="50000"/>
                  </a:schemeClr>
                </a:solidFill>
                <a:effectLst/>
              </a:rPr>
              <a:t>Vörösmarty Mihály: Julius Caesar, Lear király</a:t>
            </a:r>
          </a:p>
          <a:p>
            <a:r>
              <a:rPr lang="hu-HU" b="1" dirty="0">
                <a:solidFill>
                  <a:schemeClr val="bg1">
                    <a:lumMod val="50000"/>
                  </a:schemeClr>
                </a:solidFill>
                <a:effectLst/>
              </a:rPr>
              <a:t>Petőfi Sándor: </a:t>
            </a:r>
            <a:r>
              <a:rPr lang="hu-HU" b="1" dirty="0" err="1">
                <a:solidFill>
                  <a:schemeClr val="bg1">
                    <a:lumMod val="50000"/>
                  </a:schemeClr>
                </a:solidFill>
                <a:effectLst/>
              </a:rPr>
              <a:t>Coriolanus</a:t>
            </a:r>
            <a:endParaRPr lang="hu-HU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hu-HU" b="1" dirty="0">
                <a:solidFill>
                  <a:schemeClr val="bg1">
                    <a:lumMod val="50000"/>
                  </a:schemeClr>
                </a:solidFill>
                <a:effectLst/>
              </a:rPr>
              <a:t>Kosztolányi Dezső: Romeo </a:t>
            </a:r>
            <a:r>
              <a:rPr lang="hu-HU" b="1" dirty="0" err="1">
                <a:solidFill>
                  <a:schemeClr val="bg1">
                    <a:lumMod val="50000"/>
                  </a:schemeClr>
                </a:solidFill>
                <a:effectLst/>
              </a:rPr>
              <a:t>ésJúlia</a:t>
            </a:r>
            <a:endParaRPr lang="hu-HU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hu-HU" b="1" dirty="0">
                <a:solidFill>
                  <a:schemeClr val="bg1">
                    <a:lumMod val="50000"/>
                  </a:schemeClr>
                </a:solidFill>
                <a:effectLst/>
              </a:rPr>
              <a:t>Szabó Lőrinc : Macbeth, Ahogy tetszik</a:t>
            </a:r>
          </a:p>
          <a:p>
            <a:r>
              <a:rPr lang="hu-HU" b="1" dirty="0">
                <a:solidFill>
                  <a:schemeClr val="bg1">
                    <a:lumMod val="50000"/>
                  </a:schemeClr>
                </a:solidFill>
                <a:effectLst/>
              </a:rPr>
              <a:t>Babits Mihály: A vihar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540000" cy="3073400"/>
          </a:xfrm>
          <a:prstGeom prst="rect">
            <a:avLst/>
          </a:prstGeo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700337" y="549275"/>
            <a:ext cx="4498351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800" b="1" dirty="0">
                <a:solidFill>
                  <a:schemeClr val="accent4">
                    <a:lumMod val="10000"/>
                  </a:schemeClr>
                </a:solidFill>
                <a:latin typeface="Garamond" pitchFamily="18" charset="0"/>
              </a:rPr>
              <a:t>WILLIAM SHAKESPEARE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dirty="0">
                <a:solidFill>
                  <a:schemeClr val="accent4">
                    <a:lumMod val="10000"/>
                  </a:schemeClr>
                </a:solidFill>
                <a:latin typeface="Garamond" pitchFamily="18" charset="0"/>
              </a:rPr>
              <a:t> </a:t>
            </a:r>
            <a:r>
              <a:rPr lang="hu-HU" sz="2800" b="1" dirty="0">
                <a:solidFill>
                  <a:schemeClr val="accent4">
                    <a:lumMod val="10000"/>
                  </a:schemeClr>
                </a:solidFill>
                <a:latin typeface="Garamond" pitchFamily="18" charset="0"/>
              </a:rPr>
              <a:t>(1564 </a:t>
            </a:r>
            <a:r>
              <a:rPr lang="hu-HU" sz="2800" b="1" dirty="0" err="1">
                <a:solidFill>
                  <a:schemeClr val="accent4">
                    <a:lumMod val="10000"/>
                  </a:schemeClr>
                </a:solidFill>
                <a:latin typeface="Garamond" pitchFamily="18" charset="0"/>
              </a:rPr>
              <a:t>Stratford-upon-Avon</a:t>
            </a:r>
            <a:r>
              <a:rPr lang="hu-HU" sz="2800" dirty="0">
                <a:solidFill>
                  <a:schemeClr val="accent4">
                    <a:lumMod val="10000"/>
                  </a:schemeClr>
                </a:solidFill>
                <a:latin typeface="Garamond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hu-HU" sz="2800" b="1" dirty="0">
                <a:solidFill>
                  <a:schemeClr val="accent4">
                    <a:lumMod val="10000"/>
                  </a:schemeClr>
                </a:solidFill>
                <a:latin typeface="Garamond" pitchFamily="18" charset="0"/>
              </a:rPr>
              <a:t>—1616)</a:t>
            </a:r>
            <a:endParaRPr lang="hu-HU" sz="2800" dirty="0">
              <a:solidFill>
                <a:schemeClr val="accent4">
                  <a:lumMod val="10000"/>
                </a:schemeClr>
              </a:solidFill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hu-HU" dirty="0">
              <a:latin typeface="Garamond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3789040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10000"/>
                  </a:schemeClr>
                </a:solidFill>
              </a:rPr>
              <a:t>Születési dátuma ismeretlen, 1564  ápr. 23-án keresztelték</a:t>
            </a:r>
          </a:p>
          <a:p>
            <a:endParaRPr lang="hu-HU" sz="2800" dirty="0" smtClean="0"/>
          </a:p>
          <a:p>
            <a:r>
              <a:rPr lang="hu-HU" sz="2800" dirty="0" smtClean="0">
                <a:solidFill>
                  <a:schemeClr val="accent4">
                    <a:lumMod val="10000"/>
                  </a:schemeClr>
                </a:solidFill>
              </a:rPr>
              <a:t>1582-ben feleségül vette a nála 8 évvel idősebb  Anne </a:t>
            </a:r>
            <a:r>
              <a:rPr lang="hu-HU" sz="2800" dirty="0" err="1" smtClean="0">
                <a:solidFill>
                  <a:schemeClr val="accent4">
                    <a:lumMod val="10000"/>
                  </a:schemeClr>
                </a:solidFill>
              </a:rPr>
              <a:t>Hathaway-t</a:t>
            </a:r>
            <a:r>
              <a:rPr lang="hu-HU" sz="28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hu-H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" name="Kép 6" descr="anne-hatha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051" y="130324"/>
            <a:ext cx="3773002" cy="5445224"/>
          </a:xfrm>
          <a:prstGeom prst="rect">
            <a:avLst/>
          </a:prstGeom>
        </p:spPr>
      </p:pic>
      <p:pic>
        <p:nvPicPr>
          <p:cNvPr id="8" name="Kép 7" descr="Stratford_On_Avon_historic_map_19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983" y="129881"/>
            <a:ext cx="8114104" cy="647401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572000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Shakespeare szülővárosa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5759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2780" y="0"/>
            <a:ext cx="5211220" cy="422108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385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>
                    <a:lumMod val="50000"/>
                  </a:schemeClr>
                </a:solidFill>
              </a:rPr>
              <a:t>Három gyermekük született. (Fiuk fiatalon meghalt)</a:t>
            </a:r>
            <a:endParaRPr lang="hu-H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2708920"/>
            <a:ext cx="3923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1592-ben Londonba költöznek. Színészként ,íróként  dolgozik, majd színtársulatának résztulajdonosa lett.</a:t>
            </a:r>
            <a:endParaRPr lang="hu-H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Kép 4" descr="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476869"/>
            <a:ext cx="5220072" cy="4381132"/>
          </a:xfrm>
          <a:prstGeom prst="rect">
            <a:avLst/>
          </a:prstGeom>
        </p:spPr>
      </p:pic>
      <p:pic>
        <p:nvPicPr>
          <p:cNvPr id="6" name="Kép 5" descr="CE169649_942lo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0"/>
            <a:ext cx="6876256" cy="687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Shakespeare remek üzleti érzékkel rendelkezett, aminek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követkesztében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színháza gazdaságilag is sikeres vállalkozássá vált.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5"/>
            <a:ext cx="7488832" cy="49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5903893"/>
            <a:ext cx="831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00B050"/>
                </a:solidFill>
              </a:rPr>
              <a:t>Stratford-upon-Avonban</a:t>
            </a:r>
            <a:r>
              <a:rPr lang="hu-HU" sz="2800" dirty="0" smtClean="0">
                <a:solidFill>
                  <a:srgbClr val="00B050"/>
                </a:solidFill>
              </a:rPr>
              <a:t> temették el. Sírja fedelén megátkozza azokat, akik csontjait háborgatják.</a:t>
            </a:r>
            <a:r>
              <a:rPr lang="hu-HU" dirty="0" smtClean="0">
                <a:solidFill>
                  <a:srgbClr val="00B050"/>
                </a:solidFill>
              </a:rPr>
              <a:t> 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47667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4">
                    <a:lumMod val="10000"/>
                  </a:schemeClr>
                </a:solidFill>
              </a:rPr>
              <a:t>1616-ban halt meg.</a:t>
            </a:r>
            <a:endParaRPr lang="hu-HU" sz="36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Kép 3" descr="800px-Shakespeare_grave_-Stratford-upon-Avon_-3June2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149" y="188640"/>
            <a:ext cx="7740352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10801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4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Rómeó és Júlia</a:t>
            </a:r>
            <a:endParaRPr lang="hu-HU" sz="4400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51520" y="126876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u-HU" sz="3200" u="sng" dirty="0">
                <a:solidFill>
                  <a:schemeClr val="accent4">
                    <a:lumMod val="10000"/>
                  </a:schemeClr>
                </a:solidFill>
              </a:rPr>
              <a:t>Műfaj</a:t>
            </a:r>
            <a:endParaRPr lang="hu-HU" sz="32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hu-HU" sz="3200" dirty="0">
                <a:solidFill>
                  <a:schemeClr val="accent4">
                    <a:lumMod val="10000"/>
                  </a:schemeClr>
                </a:solidFill>
              </a:rPr>
              <a:t>	Műfaja tragédia, azonban a tragikus és komikus elemek keverednek benne. A végkifejlete tragikus, de komikus szereplők is vannak benne, például </a:t>
            </a:r>
            <a:r>
              <a:rPr lang="hu-HU" sz="3200" dirty="0" err="1">
                <a:solidFill>
                  <a:schemeClr val="accent4">
                    <a:lumMod val="10000"/>
                  </a:schemeClr>
                </a:solidFill>
              </a:rPr>
              <a:t>Mercutió</a:t>
            </a:r>
            <a:r>
              <a:rPr lang="hu-HU" sz="3200" dirty="0">
                <a:solidFill>
                  <a:schemeClr val="accent4">
                    <a:lumMod val="10000"/>
                  </a:schemeClr>
                </a:solidFill>
              </a:rPr>
              <a:t>, Rómeó barátja, és a dajka</a:t>
            </a:r>
            <a:r>
              <a:rPr lang="hu-HU" sz="32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endParaRPr lang="hu-HU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458112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smtClean="0">
                <a:solidFill>
                  <a:srgbClr val="00B050"/>
                </a:solidFill>
              </a:rPr>
              <a:t>A mű szereplői nem nemesek, hanem polgárok, ami ugyancsak szokatlan a tragédia műfajában, inkább a komédiákra volt jellemző.</a:t>
            </a:r>
            <a:endParaRPr lang="hu-H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6064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u-HU" sz="3200" u="sng" dirty="0">
                <a:solidFill>
                  <a:schemeClr val="tx2">
                    <a:lumMod val="10000"/>
                  </a:schemeClr>
                </a:solidFill>
              </a:rPr>
              <a:t>Szerkezet</a:t>
            </a:r>
            <a:endParaRPr lang="hu-HU" sz="3200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hu-HU" sz="32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hu-HU" sz="3200" dirty="0" smtClean="0">
                <a:solidFill>
                  <a:schemeClr val="tx2">
                    <a:lumMod val="10000"/>
                  </a:schemeClr>
                </a:solidFill>
              </a:rPr>
              <a:t>A cselekmény </a:t>
            </a:r>
            <a:r>
              <a:rPr lang="hu-HU" sz="3200" dirty="0" err="1" smtClean="0">
                <a:solidFill>
                  <a:schemeClr val="tx2">
                    <a:lumMod val="10000"/>
                  </a:schemeClr>
                </a:solidFill>
              </a:rPr>
              <a:t>lineálisan</a:t>
            </a:r>
            <a:r>
              <a:rPr lang="hu-HU" sz="3200" dirty="0" smtClean="0">
                <a:solidFill>
                  <a:schemeClr val="tx2">
                    <a:lumMod val="10000"/>
                  </a:schemeClr>
                </a:solidFill>
              </a:rPr>
              <a:t> halad, azonban a </a:t>
            </a:r>
            <a:r>
              <a:rPr lang="hu-HU" sz="3200" dirty="0">
                <a:solidFill>
                  <a:schemeClr val="tx2">
                    <a:lumMod val="10000"/>
                  </a:schemeClr>
                </a:solidFill>
              </a:rPr>
              <a:t>műben több utalást olvashatunk a tragikus végkifejletre, baljós előjelek vetítik előre a </a:t>
            </a:r>
            <a:r>
              <a:rPr lang="hu-HU" sz="3200" dirty="0" smtClean="0">
                <a:solidFill>
                  <a:schemeClr val="tx2">
                    <a:lumMod val="10000"/>
                  </a:schemeClr>
                </a:solidFill>
              </a:rPr>
              <a:t>tragédiát. </a:t>
            </a:r>
            <a:endParaRPr lang="hu-H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4781711" cy="35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u="sng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Cselekmény</a:t>
            </a:r>
            <a:endParaRPr lang="hu-HU" b="1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Capulet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Montague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család között régi viszály húzódik, amit a mű elején a szolgák 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veszekedésén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keresztül mutat be a szerző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2575101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SÁMSON</a:t>
            </a:r>
          </a:p>
          <a:p>
            <a:r>
              <a:rPr lang="hu-HU" sz="2800" dirty="0">
                <a:solidFill>
                  <a:srgbClr val="00B050"/>
                </a:solidFill>
              </a:rPr>
              <a:t>Nem érted. Úgy kirántom a kardom, hogy olyant még nem ettek.</a:t>
            </a:r>
          </a:p>
          <a:p>
            <a:endParaRPr lang="hu-HU" sz="2800" dirty="0">
              <a:solidFill>
                <a:srgbClr val="00B050"/>
              </a:solidFill>
            </a:endParaRPr>
          </a:p>
          <a:p>
            <a:r>
              <a:rPr lang="hu-HU" sz="2800" dirty="0">
                <a:solidFill>
                  <a:srgbClr val="00B050"/>
                </a:solidFill>
              </a:rPr>
              <a:t>GERGELY</a:t>
            </a:r>
          </a:p>
          <a:p>
            <a:r>
              <a:rPr lang="hu-HU" sz="2800" dirty="0">
                <a:solidFill>
                  <a:srgbClr val="00B050"/>
                </a:solidFill>
              </a:rPr>
              <a:t>Hát ebben már igazságod lehet. Kirántott kardot még bizonyára nem ettek.</a:t>
            </a:r>
          </a:p>
        </p:txBody>
      </p:sp>
      <p:sp>
        <p:nvSpPr>
          <p:cNvPr id="4" name="Téglalap 3"/>
          <p:cNvSpPr/>
          <p:nvPr/>
        </p:nvSpPr>
        <p:spPr>
          <a:xfrm>
            <a:off x="4751512" y="2575101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rgbClr val="00B050"/>
                </a:solidFill>
              </a:rPr>
              <a:t>A mű rögtön egy humoros résszel indul, amiben nagy szerepet kapnak a szóviccek, </a:t>
            </a:r>
            <a:r>
              <a:rPr lang="hu-HU" sz="2800" smtClean="0">
                <a:solidFill>
                  <a:srgbClr val="00B050"/>
                </a:solidFill>
              </a:rPr>
              <a:t>kétértelmű kifejezések.</a:t>
            </a:r>
            <a:endParaRPr lang="hu-H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  <a:effectLst/>
              </a:rPr>
              <a:t>Rómeó szerelmes Rózába, ezért barátai elcsalják a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  <a:effectLst/>
              </a:rPr>
              <a:t>Capulet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  <a:effectLst/>
              </a:rPr>
              <a:t> bálba, ahol találkozhat szerelmével. Azonban itt Júliával találkozik, és első látásra beleszeret.</a:t>
            </a:r>
            <a:endParaRPr lang="hu-HU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>
                <a:solidFill>
                  <a:schemeClr val="tx2">
                    <a:lumMod val="10000"/>
                  </a:schemeClr>
                </a:solidFill>
                <a:effectLst/>
              </a:rPr>
              <a:t>Történelmi áttekintés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02377" cy="4670524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hu-HU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Erzsébet </a:t>
            </a:r>
            <a:r>
              <a:rPr lang="hu-HU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királynő </a:t>
            </a:r>
            <a:r>
              <a:rPr lang="hu-HU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uralkodása alatt (1558-1603) szilárdul meg a hatalom a XV. századbeli anarchia és vérengzések után, és ő teremti meg a békét és nyugalmat </a:t>
            </a:r>
            <a:r>
              <a:rPr lang="hu-HU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Angliában.</a:t>
            </a:r>
          </a:p>
          <a:p>
            <a:pPr algn="just">
              <a:lnSpc>
                <a:spcPct val="80000"/>
              </a:lnSpc>
            </a:pPr>
            <a:endParaRPr lang="hu-HU" b="1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hu-H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80000"/>
              </a:lnSpc>
              <a:buFontTx/>
              <a:buNone/>
            </a:pPr>
            <a:r>
              <a:rPr lang="hu-HU" sz="1000" dirty="0"/>
              <a:t>		</a:t>
            </a:r>
          </a:p>
          <a:p>
            <a:pPr>
              <a:lnSpc>
                <a:spcPct val="80000"/>
              </a:lnSpc>
            </a:pPr>
            <a:endParaRPr lang="hu-HU" sz="1600" dirty="0"/>
          </a:p>
          <a:p>
            <a:pPr>
              <a:lnSpc>
                <a:spcPct val="80000"/>
              </a:lnSpc>
            </a:pPr>
            <a:endParaRPr lang="hu-HU" sz="1600" dirty="0"/>
          </a:p>
          <a:p>
            <a:pPr lvl="4">
              <a:lnSpc>
                <a:spcPct val="80000"/>
              </a:lnSpc>
              <a:buFontTx/>
              <a:buNone/>
            </a:pPr>
            <a:r>
              <a:rPr lang="hu-HU" sz="1000" dirty="0"/>
              <a:t>		</a:t>
            </a:r>
            <a:endParaRPr lang="hu-HU" sz="1600" dirty="0"/>
          </a:p>
          <a:p>
            <a:pPr>
              <a:lnSpc>
                <a:spcPct val="80000"/>
              </a:lnSpc>
            </a:pPr>
            <a:endParaRPr lang="hu-HU" sz="1600" dirty="0"/>
          </a:p>
          <a:p>
            <a:pPr>
              <a:lnSpc>
                <a:spcPct val="80000"/>
              </a:lnSpc>
            </a:pPr>
            <a:endParaRPr lang="hu-HU" sz="1600" dirty="0"/>
          </a:p>
          <a:p>
            <a:pPr>
              <a:lnSpc>
                <a:spcPct val="80000"/>
              </a:lnSpc>
            </a:pPr>
            <a:endParaRPr lang="hu-HU" sz="1600" dirty="0"/>
          </a:p>
          <a:p>
            <a:pPr>
              <a:lnSpc>
                <a:spcPct val="80000"/>
              </a:lnSpc>
            </a:pPr>
            <a:endParaRPr lang="hu-HU" sz="1400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1714500" lvl="7" indent="-342900">
              <a:lnSpc>
                <a:spcPct val="80000"/>
              </a:lnSpc>
              <a:buClr>
                <a:schemeClr val="hlink"/>
              </a:buClr>
            </a:pPr>
            <a:r>
              <a:rPr lang="hu-HU" sz="1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Erzsébet Királynő (1533-1603) </a:t>
            </a:r>
          </a:p>
          <a:p>
            <a:pPr>
              <a:lnSpc>
                <a:spcPct val="80000"/>
              </a:lnSpc>
            </a:pPr>
            <a:endParaRPr lang="hu-HU" sz="1600" dirty="0"/>
          </a:p>
        </p:txBody>
      </p:sp>
      <p:pic>
        <p:nvPicPr>
          <p:cNvPr id="3097" name="Picture 25" descr="reg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1538288" cy="2232025"/>
          </a:xfrm>
          <a:prstGeom prst="rect">
            <a:avLst/>
          </a:prstGeom>
          <a:noFill/>
        </p:spPr>
      </p:pic>
      <p:pic>
        <p:nvPicPr>
          <p:cNvPr id="3098" name="Picture 26" descr="q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1724025" cy="23034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 felkeresi, ahol a híres erkély-jelenetben szerelmet vallanak egymásnak.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4784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Lőrinc baráthoz fordulnak, aki azt gondolja, hogy ez a házasság véget vethet a családok közti viszálynak, így összeadja a szerelmeseket.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Tybalt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aki látta Rómeót a bálon, elégtételt akar venni Rómeón, azonban az nem hajlandó megküzdeni vele, végül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Mercutió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áll ki ellene, akit megöl. Rómeó bosszút áll barátján, megöli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Tybaltot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ezért száműzik Veronából.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77423"/>
            <a:ext cx="5544616" cy="36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Júlia szomorúságát félreértik szülei, és siettetik házasságát kiszemeltjükkel,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Párisszal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Júlia Lőrinc baráthoz fordul, aki egy olyan szert ad neki, amitől tetszhalottá válik, így időt nyerhet.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6084168" cy="40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Egy levelet is küld Rómeónak, azonban ez a levél nem érkezik meg időben. Rómeó azt gondolja, hogy Júlia meghalt, ezért mérget vásárol, és Júlia ravatalánál megissza a mérget, és 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meghal.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2420888"/>
            <a:ext cx="9144000" cy="3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Ekkor ébred fel Júlia, aki látván szerelme holttestét szíven szúrja magát.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404937"/>
            <a:ext cx="5613226" cy="509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mű értékkonfliktusai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 műben a reneszánsz és a középkor értékrendje áll szemben egymással.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48336"/>
            <a:ext cx="6048672" cy="46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középkorban a házasságokat érdekek alapján kötik, a szülők választanak párt gyermekeiknek. A reneszánsz korban a szerelem jelentősége megnő, a fiatalok szabadon választhatnak párt maguknak.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7550"/>
            <a:ext cx="7695133" cy="40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műben a generációk közötti különbségek is megfigyelhetők, a fiataloknak heves érzelmeik vannak, akár a szeretetről van szó Rómeó és Júlia esetében, akár a gyűlöletről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Tybalt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esetében.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7"/>
            <a:ext cx="6120680" cy="40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Rómeó és Júlia abban is eltér a hagyományos drámáktól, hogy a főhősök bukását nem valamely jellembeli fogyatékosság okozza, hanem a vak szerencse.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682210"/>
            <a:ext cx="3240360" cy="502160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27867" y="2492896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rgbClr val="00B050"/>
                </a:solidFill>
              </a:rPr>
              <a:t>A levél nem érkezik meg időben, Júlia éppen akkor ébred fel, amikor már Rómeó halott. 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5979368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1588-ban a könnyű angol hajók megsemmisítették a legyőzhetetlennek hitt spanyol armadát, s ennek következtében a szigetország egyedüli ura maradt a tengereknek. </a:t>
            </a:r>
            <a:endParaRPr lang="hu-HU" b="1" dirty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pic>
        <p:nvPicPr>
          <p:cNvPr id="4" name="Kép 3" descr="08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821421"/>
            <a:ext cx="5256584" cy="371208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292080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spanyol armada</a:t>
            </a:r>
            <a:endParaRPr lang="hu-HU" dirty="0"/>
          </a:p>
        </p:txBody>
      </p:sp>
      <p:pic>
        <p:nvPicPr>
          <p:cNvPr id="7" name="Kép 6" descr="Panorama_of_London_in_1543_Wyngaerde_Sectio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961" y="2958172"/>
            <a:ext cx="5770860" cy="353753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99592" y="65253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London a Tudorok idején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54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Hamlet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84621"/>
            <a:ext cx="8136904" cy="558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Hamlet királyfi történetét először egy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Saxo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Grammaticus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nevű skandináv történetíró írta </a:t>
            </a:r>
            <a:r>
              <a:rPr lang="hu-HU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le. A 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történetet többen feldolgozták, valószínűleg inkább ezekből merített ihletet Shakespeare.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35186"/>
            <a:ext cx="3517172" cy="46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Hamlet a tragédia műfajon belül a bosszúdrámák közé tartozik, melyek az ókor óta népszerűek voltak.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Ilyen trilógia az ókorból Aiszkhülosz </a:t>
            </a:r>
            <a:r>
              <a:rPr lang="hu-HU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Oreszteiája</a:t>
            </a:r>
            <a:r>
              <a:rPr lang="hu-HU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ahol először Agamemnónt öli meg Klütaimnésztra és szeretője, majd őket Oresztész.</a:t>
            </a:r>
            <a:endParaRPr lang="hu-HU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53036"/>
            <a:ext cx="5276096" cy="29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Cselekmény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Dániában (az idősebb) Hamlet halála után Claudius uralkodik, miután elvette feleségül a volt király feleségét (a fiatal) Hamlet anyját Gertrúdot.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6480720" cy="42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ifjú Hamletnek megjelenik apja szelleme, és elmondja neki, hogy Claudius megölte, és felszólítja, hogy álljon bosszút.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40801"/>
            <a:ext cx="3528392" cy="489903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29711" y="2136338"/>
            <a:ext cx="44583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00B050"/>
                </a:solidFill>
              </a:rPr>
              <a:t>„Amint </a:t>
            </a:r>
            <a:r>
              <a:rPr lang="hu-HU" sz="2400" dirty="0">
                <a:solidFill>
                  <a:srgbClr val="00B050"/>
                </a:solidFill>
              </a:rPr>
              <a:t>kertemben </a:t>
            </a:r>
            <a:r>
              <a:rPr lang="hu-HU" sz="2400" dirty="0" err="1">
                <a:solidFill>
                  <a:srgbClr val="00B050"/>
                </a:solidFill>
              </a:rPr>
              <a:t>alvám</a:t>
            </a:r>
            <a:endParaRPr lang="hu-HU" sz="2400" dirty="0">
              <a:solidFill>
                <a:srgbClr val="00B050"/>
              </a:solidFill>
            </a:endParaRPr>
          </a:p>
          <a:p>
            <a:r>
              <a:rPr lang="hu-HU" sz="2400" dirty="0">
                <a:solidFill>
                  <a:srgbClr val="00B050"/>
                </a:solidFill>
              </a:rPr>
              <a:t>- Ez volt szokásom minden délután -,</a:t>
            </a:r>
          </a:p>
          <a:p>
            <a:r>
              <a:rPr lang="hu-HU" sz="2400" dirty="0">
                <a:solidFill>
                  <a:srgbClr val="00B050"/>
                </a:solidFill>
              </a:rPr>
              <a:t>Meglopta bátyád ezt a biztos órát,</a:t>
            </a:r>
          </a:p>
          <a:p>
            <a:r>
              <a:rPr lang="hu-HU" sz="2400" dirty="0">
                <a:solidFill>
                  <a:srgbClr val="00B050"/>
                </a:solidFill>
              </a:rPr>
              <a:t>Üvegben átkos </a:t>
            </a:r>
            <a:r>
              <a:rPr lang="hu-HU" sz="2400" dirty="0" err="1">
                <a:solidFill>
                  <a:srgbClr val="00B050"/>
                </a:solidFill>
              </a:rPr>
              <a:t>csalmatok</a:t>
            </a:r>
            <a:r>
              <a:rPr lang="hu-HU" sz="2400" dirty="0">
                <a:solidFill>
                  <a:srgbClr val="00B050"/>
                </a:solidFill>
              </a:rPr>
              <a:t> levével,</a:t>
            </a:r>
          </a:p>
          <a:p>
            <a:r>
              <a:rPr lang="hu-HU" sz="2400" dirty="0">
                <a:solidFill>
                  <a:srgbClr val="00B050"/>
                </a:solidFill>
              </a:rPr>
              <a:t>S fülhézagomba </a:t>
            </a:r>
            <a:r>
              <a:rPr lang="hu-HU" sz="2400" dirty="0" err="1">
                <a:solidFill>
                  <a:srgbClr val="00B050"/>
                </a:solidFill>
              </a:rPr>
              <a:t>önté</a:t>
            </a:r>
            <a:r>
              <a:rPr lang="hu-HU" sz="2400" dirty="0">
                <a:solidFill>
                  <a:srgbClr val="00B050"/>
                </a:solidFill>
              </a:rPr>
              <a:t> e nedű</a:t>
            </a:r>
          </a:p>
          <a:p>
            <a:r>
              <a:rPr lang="hu-HU" sz="2400" dirty="0">
                <a:solidFill>
                  <a:srgbClr val="00B050"/>
                </a:solidFill>
              </a:rPr>
              <a:t>Bélpoklos csöppjeit, melyek hatása</a:t>
            </a:r>
          </a:p>
          <a:p>
            <a:r>
              <a:rPr lang="hu-HU" sz="2400" dirty="0">
                <a:solidFill>
                  <a:srgbClr val="00B050"/>
                </a:solidFill>
              </a:rPr>
              <a:t>A vérnek oly halálos ellene</a:t>
            </a:r>
            <a:r>
              <a:rPr lang="hu-HU" sz="2400" dirty="0" smtClean="0">
                <a:solidFill>
                  <a:srgbClr val="00B050"/>
                </a:solidFill>
              </a:rPr>
              <a:t>.”</a:t>
            </a:r>
            <a:endParaRPr lang="hu-HU" sz="2400" dirty="0">
              <a:solidFill>
                <a:srgbClr val="00B050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18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Hamlet nem tudja, hogy mit tegyen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és annak érdekében, hogy időt nyerjen, és eloszlassa a gyanút, őrültnek tetteti magát.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848872" cy="49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izonyosságot akar szerezni, ezért vándorszínészekkel eljátszatja apja halálának jelenetét, hogy megfigyelhesse Claudius reakcióit. Ez a híres egérfogó-jelenet.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81847"/>
            <a:ext cx="7848872" cy="43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Az előadás közben Claudius feldúltan elrohan. Gertrúd megpróbál fiával beszélni, miközben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Polónius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egy függöny mögött hallgatózik. Hamlet észreveszi a kémkedőt és nem tudván, hogy ki az, 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leszúrja. 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524811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260648"/>
            <a:ext cx="9063136" cy="652807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Ezután Claudius jobbnak látja megöletni, ezért Angliába küldi egy olyan levéllel, amiben az áll, hogy öljék meg a levél hozóját. 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7"/>
            <a:ext cx="7632848" cy="42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Hamlet helyett azonban Hamlet megfigyelésével megbízott barátait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Guildensternt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Rosencrantzot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ölik meg.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18" y="1943527"/>
            <a:ext cx="6711021" cy="45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>
                <a:solidFill>
                  <a:schemeClr val="tx2">
                    <a:lumMod val="10000"/>
                  </a:schemeClr>
                </a:solidFill>
                <a:effectLst/>
              </a:rPr>
              <a:t>Amerika felfedezésével Anglia az ismert világ pereméről annak közepébe került. London ekkorra fejlődött nagyvárossá.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6291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29"/>
            <a:ext cx="9144000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Miután titokban visszatér Angliába, egy temetésre lesz figyelmes: a szép </a:t>
            </a:r>
            <a:r>
              <a:rPr lang="hu-HU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Ophélia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öngyilkos lett, vízbe 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fojtotta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magát.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8" y="1784672"/>
            <a:ext cx="8890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Leartes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Ophélia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bátyja) párbajra hívja Hamletet a király tanácsára, és hogy most biztos legyen győzelmében, a királytól kapott mérgezett kardját használja.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30595"/>
            <a:ext cx="6984776" cy="45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király is biztos akar lenni a dolgában, ezért még a bort is megmérgezi, de azt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Gertrúdis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issza meg és hal meg tőle. Hamlet utolsó erőfeszítésével még leszúrja Claudiust, a trónra pedig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Fortinbras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kerül.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5061062" cy="208823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15" y="4413595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4000" u="sng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Hamlet személyisége</a:t>
            </a:r>
            <a:endParaRPr lang="hu-HU" sz="4000" u="sng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Hamlet kitart értékei mellett, nem hajlandó a kompromisszumokra. Nem bízhat senkiben, nem tudja, hogy a szellem igazat mond-e, régi barátai is utána kémkednek.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Hamlet azt mondja, hogy Dánia egy börtön, és bizonyos értelemben igaza is van: Hamletet megfigyeli Claudius, Gertrúd,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Rosencrantz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Guildenstern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Polonius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Hamlet nem hajtja végre azonnal a szellem parancsát, késlelkedik, és sok elemzés szerint ez karakter tragikus végzetének okozója.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drámában Hamlet két alkalommal is elhatározza, hogy megöli Claudiust, amikor véletlenül </a:t>
            </a:r>
            <a:r>
              <a:rPr lang="hu-HU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Polóniust</a:t>
            </a:r>
            <a:r>
              <a:rPr lang="hu-HU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öli meg, egy másik alkalommal éppen gyónás közben éri Claudiust, és nem öli meg, mert azt gondolja, hogy így a Paradicsomba kerülne.</a:t>
            </a:r>
            <a:endParaRPr lang="hu-HU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4000" u="sng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Claudius személyisége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Claudius a negatív főhős, azonban árnyalja a karaktert, hogy testvérével szemben ő sokkal jobb a diplomáciában, és jobb király, testvére meggyilkolásával talán egy háborút előzött meg.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6632"/>
            <a:ext cx="4248472" cy="67413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>
                <a:solidFill>
                  <a:srgbClr val="00B050"/>
                </a:solidFill>
                <a:effectLst/>
              </a:rPr>
              <a:t>Lenni vagy nem lenni: az itt a kérdés.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Akkor </a:t>
            </a:r>
            <a:r>
              <a:rPr lang="hu-HU" sz="2000" b="1" dirty="0" err="1">
                <a:solidFill>
                  <a:srgbClr val="00B050"/>
                </a:solidFill>
                <a:effectLst/>
              </a:rPr>
              <a:t>nemesb</a:t>
            </a:r>
            <a:r>
              <a:rPr lang="hu-HU" sz="2000" b="1" dirty="0">
                <a:solidFill>
                  <a:srgbClr val="00B050"/>
                </a:solidFill>
                <a:effectLst/>
              </a:rPr>
              <a:t>-e a lélek, ha tűri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Balsorsa minden nyűgét s nyilait;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Vagy ha kiszáll tenger fájdalma ellen,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S fegyvert ragadva véget vet neki?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Meghalni – elszunnyadni – semmi több;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S egy álom által elvégezni mind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A szív keservét, a test eredendő,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Természetes rázkódtatásait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Oly cél, minőt óhajthat a kegyes.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Meghalni – elszunnyadni – és </a:t>
            </a:r>
            <a:r>
              <a:rPr lang="hu-HU" sz="2000" b="1" dirty="0" err="1">
                <a:solidFill>
                  <a:srgbClr val="00B050"/>
                </a:solidFill>
                <a:effectLst/>
              </a:rPr>
              <a:t>alunni</a:t>
            </a:r>
            <a:r>
              <a:rPr lang="hu-HU" sz="2000" b="1" dirty="0">
                <a:solidFill>
                  <a:srgbClr val="00B050"/>
                </a:solidFill>
                <a:effectLst/>
              </a:rPr>
              <a:t>!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Talán álmodni: ez a bökkenő;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Mert hogy mi álmok jőnek a halálban,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Ha majd leráztuk mind e földi bajt, </a:t>
            </a:r>
            <a:r>
              <a:rPr lang="hu-HU" sz="2000" b="1" dirty="0">
                <a:solidFill>
                  <a:srgbClr val="00B050"/>
                </a:solidFill>
              </a:rPr>
              <a:t/>
            </a:r>
            <a:br>
              <a:rPr lang="hu-HU" sz="2000" b="1" dirty="0">
                <a:solidFill>
                  <a:srgbClr val="00B050"/>
                </a:solidFill>
              </a:rPr>
            </a:br>
            <a:r>
              <a:rPr lang="hu-HU" sz="2000" b="1" dirty="0">
                <a:solidFill>
                  <a:srgbClr val="00B050"/>
                </a:solidFill>
                <a:effectLst/>
              </a:rPr>
              <a:t>Ez visszadöbbent</a:t>
            </a:r>
            <a:r>
              <a:rPr lang="hu-HU" sz="2000" b="1" dirty="0" smtClean="0">
                <a:solidFill>
                  <a:srgbClr val="00B050"/>
                </a:solidFill>
                <a:effectLst/>
              </a:rPr>
              <a:t>.–</a:t>
            </a:r>
            <a:endParaRPr lang="hu-HU" sz="20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788024" y="332656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chemeClr val="tx2">
                    <a:lumMod val="10000"/>
                  </a:schemeClr>
                </a:solidFill>
              </a:rPr>
              <a:t>A mű egyik leghíresebb jelenete Hamlet monológja, melyben arról elmélkedik, hogy önkezével vessen-e véget életének.</a:t>
            </a:r>
            <a:endParaRPr lang="hu-HU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élő ember nem ura tetteinek, csak a sorsnak és szerencsének játékszere, és ennek csak egyféle módon szegülhet ellen az ember, ha önkezűleg véget vet életének.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64261"/>
            <a:ext cx="7344308" cy="41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000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Shakespeare szonettjei</a:t>
            </a:r>
            <a:endParaRPr lang="hu-HU" sz="4000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2" y="1337465"/>
            <a:ext cx="7352183" cy="53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petrarcai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szonettel ellentétben </a:t>
            </a: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angol szonett felosztása a következő: az első három szakasz négy-négy sorból áll </a:t>
            </a:r>
            <a:r>
              <a:rPr lang="hu-H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(kvartettek), 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ezeket követi egyetlen sorpár, amely egy behúzással is elkülönül a szonett többi részétől. </a:t>
            </a:r>
          </a:p>
        </p:txBody>
      </p:sp>
    </p:spTree>
    <p:extLst>
      <p:ext uri="{BB962C8B-B14F-4D97-AF65-F5344CB8AC3E}">
        <p14:creationId xmlns:p14="http://schemas.microsoft.com/office/powerpoint/2010/main" val="36346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" name="Rectangle 4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hu-HU" u="sng" dirty="0">
                <a:solidFill>
                  <a:schemeClr val="tx2">
                    <a:lumMod val="10000"/>
                  </a:schemeClr>
                </a:solidFill>
                <a:effectLst/>
              </a:rPr>
              <a:t>A dráma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323850" y="1196753"/>
            <a:ext cx="8640763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dráma (görög </a:t>
            </a:r>
            <a:r>
              <a:rPr lang="hu-HU" sz="32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drán</a:t>
            </a:r>
            <a:r>
              <a:rPr lang="hu-HU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'cselekedni' szóból), a harmadik irodalmi </a:t>
            </a:r>
            <a:r>
              <a:rPr lang="hu-HU" sz="3200" u="sng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műnem</a:t>
            </a:r>
            <a:r>
              <a:rPr lang="hu-HU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amely főként színházi előadásra készül. </a:t>
            </a:r>
          </a:p>
          <a:p>
            <a:pPr eaLnBrk="1" hangingPunct="1">
              <a:spcBef>
                <a:spcPct val="50000"/>
              </a:spcBef>
            </a:pP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6336704" cy="39492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0" y="116632"/>
            <a:ext cx="4788024" cy="6741368"/>
          </a:xfrm>
        </p:spPr>
        <p:txBody>
          <a:bodyPr/>
          <a:lstStyle/>
          <a:p>
            <a:pPr>
              <a:buNone/>
            </a:pPr>
            <a:r>
              <a:rPr lang="hu-HU" sz="3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75. szonett</a:t>
            </a:r>
            <a:endParaRPr lang="hu-HU" sz="2400" dirty="0" smtClean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Az vagy nekem, mi testnek a kenyér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s tavaszi zápor fűszere a földnek;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lelkem miattad örök harcban él,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mint a fösvény, kit pénze gondja öl meg;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csupa fény és boldogság büszke elmém,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majd fél: az idő ellop, eltemet;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csak az enyém légy, néha azt szeretném,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majd, hogy a világ lássa kincsemet;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arcod varázsa csordultig betölt,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s egy pillantásodért is sorvadok;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nincs más, nem is akarok más gyönyört,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csak amit tőled kaptam s még kapok.</a:t>
            </a:r>
          </a:p>
          <a:p>
            <a:pPr>
              <a:buNone/>
            </a:pPr>
            <a:endParaRPr lang="hu-HU" sz="2000" dirty="0" smtClean="0">
              <a:solidFill>
                <a:srgbClr val="00B050"/>
              </a:solidFill>
              <a:effectLst/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	Koldus-szegény királyi gazdagon,</a:t>
            </a:r>
          </a:p>
          <a:p>
            <a:pPr>
              <a:buNone/>
            </a:pPr>
            <a:r>
              <a:rPr lang="hu-HU" sz="2000" dirty="0" smtClean="0">
                <a:solidFill>
                  <a:srgbClr val="00B050"/>
                </a:solidFill>
                <a:effectLst/>
              </a:rPr>
              <a:t>	részeg vagyok és mindig szomjazom.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______________________________________</a:t>
            </a:r>
            <a:endParaRPr lang="hu-HU" dirty="0"/>
          </a:p>
        </p:txBody>
      </p:sp>
      <p:pic>
        <p:nvPicPr>
          <p:cNvPr id="5" name="Shakespeare - 75.szonett _ Piros Ildik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76456" y="116632"/>
            <a:ext cx="304800" cy="3048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076056" y="98072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B050"/>
                </a:solidFill>
              </a:rPr>
              <a:t>Mi a vers témája?</a:t>
            </a:r>
            <a:endParaRPr lang="hu-H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szonett témája a szerelem, sokan a verset a világirodalom legszebb szerelmes versének tartják.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7" y="1412776"/>
            <a:ext cx="8352420" cy="50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632"/>
            <a:ext cx="5184576" cy="2698561"/>
          </a:xfrm>
        </p:spPr>
        <p:txBody>
          <a:bodyPr/>
          <a:lstStyle/>
          <a:p>
            <a:pPr>
              <a:buNone/>
            </a:pPr>
            <a:r>
              <a:rPr lang="hu-HU" sz="2800" dirty="0">
                <a:solidFill>
                  <a:srgbClr val="00B050"/>
                </a:solidFill>
                <a:effectLst/>
              </a:rPr>
              <a:t>Az vagy nekem, mi testnek a kenyér</a:t>
            </a:r>
          </a:p>
          <a:p>
            <a:pPr>
              <a:buNone/>
            </a:pPr>
            <a:r>
              <a:rPr lang="hu-HU" sz="2800" dirty="0">
                <a:solidFill>
                  <a:srgbClr val="00B050"/>
                </a:solidFill>
                <a:effectLst/>
              </a:rPr>
              <a:t>s tavaszi zápor fűszere a földnek;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292080" y="260648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</a:rPr>
              <a:t>Milyen költői képekkel indul a vers? Mit jelent a lírai én számára a szerelem?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-892" y="3140968"/>
            <a:ext cx="88213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chemeClr val="accent4">
                    <a:lumMod val="10000"/>
                  </a:schemeClr>
                </a:solidFill>
              </a:rPr>
              <a:t>A vers elején metaforákkal találkozunk. A szerelmet úgy állítja be, mint ami nélkül nem lehet élni, olyan fontos, mint a testnek az élelmiszer. </a:t>
            </a:r>
            <a:endParaRPr lang="hu-HU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632"/>
            <a:ext cx="5184576" cy="2698561"/>
          </a:xfrm>
        </p:spPr>
        <p:txBody>
          <a:bodyPr/>
          <a:lstStyle/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/>
              </a:rPr>
              <a:t>lelkem miattad örök harcban él,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/>
              </a:rPr>
              <a:t>mint a fösvény, kit pénze gondja öl meg;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/>
              </a:rPr>
              <a:t>csupa fény és boldogság büszke elmém,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/>
              </a:rPr>
              <a:t>majd fél: az idő ellop, eltemet;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/>
              </a:rPr>
              <a:t>csak az enyém légy, néha azt szeretném,</a:t>
            </a:r>
          </a:p>
          <a:p>
            <a:pPr>
              <a:buNone/>
            </a:pPr>
            <a:r>
              <a:rPr lang="hu-HU" sz="2400" dirty="0">
                <a:solidFill>
                  <a:srgbClr val="00B050"/>
                </a:solidFill>
                <a:effectLst/>
              </a:rPr>
              <a:t>majd, hogy a világ lássa kincsemet;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292080" y="260648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</a:rPr>
              <a:t>Milyen ellentéteket ismersz fel a versrészletben? Milyen érzés a szerelem?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335699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chemeClr val="accent4">
                    <a:lumMod val="10000"/>
                  </a:schemeClr>
                </a:solidFill>
              </a:rPr>
              <a:t>A szerelem azonban egyszerre okoz gondot és gyönyört, például a fösvény szereti vagyonát, ugyanakkor az okozza vesztét is, az öröm és az elvesztésén való aggódás egyszerre van jelen.</a:t>
            </a:r>
            <a:endParaRPr lang="hu-HU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632"/>
            <a:ext cx="5868144" cy="3312368"/>
          </a:xfrm>
        </p:spPr>
        <p:txBody>
          <a:bodyPr/>
          <a:lstStyle/>
          <a:p>
            <a:pPr>
              <a:buNone/>
            </a:pPr>
            <a:r>
              <a:rPr lang="hu-HU" sz="2800" dirty="0">
                <a:solidFill>
                  <a:srgbClr val="00B050"/>
                </a:solidFill>
                <a:effectLst/>
              </a:rPr>
              <a:t>arcod varázsa csordultig betölt,</a:t>
            </a:r>
          </a:p>
          <a:p>
            <a:pPr>
              <a:buNone/>
            </a:pPr>
            <a:r>
              <a:rPr lang="hu-HU" sz="2800" dirty="0">
                <a:solidFill>
                  <a:srgbClr val="00B050"/>
                </a:solidFill>
                <a:effectLst/>
              </a:rPr>
              <a:t>s egy pillantásodért is sorvadok;</a:t>
            </a:r>
          </a:p>
          <a:p>
            <a:pPr>
              <a:buNone/>
            </a:pPr>
            <a:r>
              <a:rPr lang="hu-HU" sz="2800" dirty="0">
                <a:solidFill>
                  <a:srgbClr val="00B050"/>
                </a:solidFill>
                <a:effectLst/>
              </a:rPr>
              <a:t>nincs más, nem is akarok más gyönyört,</a:t>
            </a:r>
          </a:p>
          <a:p>
            <a:pPr>
              <a:buNone/>
            </a:pPr>
            <a:r>
              <a:rPr lang="hu-HU" sz="2800" dirty="0">
                <a:solidFill>
                  <a:srgbClr val="00B050"/>
                </a:solidFill>
                <a:effectLst/>
              </a:rPr>
              <a:t>csak amit tőled kaptam s még kapok.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724128" y="116632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</a:rPr>
              <a:t>Milyen érzéseket vált ki a lírai énben a szerelem?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2823443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chemeClr val="accent4">
                    <a:lumMod val="10000"/>
                  </a:schemeClr>
                </a:solidFill>
              </a:rPr>
              <a:t>A szerelmes ember csak kedvesére vágyik, csak az a boldogság kell neki, amit a másiktól kaphat, ugyanakkor ennek hiányában szenved, elsorvad.</a:t>
            </a:r>
            <a:endParaRPr lang="hu-HU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632"/>
            <a:ext cx="6588224" cy="2698561"/>
          </a:xfrm>
        </p:spPr>
        <p:txBody>
          <a:bodyPr/>
          <a:lstStyle/>
          <a:p>
            <a:pPr>
              <a:buNone/>
            </a:pPr>
            <a:r>
              <a:rPr lang="hu-HU" sz="2800" dirty="0">
                <a:solidFill>
                  <a:srgbClr val="00B050"/>
                </a:solidFill>
                <a:effectLst/>
              </a:rPr>
              <a:t>Koldus-szegény királyi gazdagon,</a:t>
            </a:r>
          </a:p>
          <a:p>
            <a:pPr>
              <a:buNone/>
            </a:pPr>
            <a:r>
              <a:rPr lang="hu-HU" sz="2800" dirty="0" smtClean="0">
                <a:solidFill>
                  <a:srgbClr val="00B050"/>
                </a:solidFill>
                <a:effectLst/>
              </a:rPr>
              <a:t>részeg </a:t>
            </a:r>
            <a:r>
              <a:rPr lang="hu-HU" sz="2800" dirty="0">
                <a:solidFill>
                  <a:srgbClr val="00B050"/>
                </a:solidFill>
                <a:effectLst/>
              </a:rPr>
              <a:t>vagyok és mindig szomjazom.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724128" y="169462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</a:rPr>
              <a:t>Kizárják-e egymást a versrészletben olvasható ellentétek?</a:t>
            </a:r>
            <a:endParaRPr lang="hu-HU" sz="3200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3140968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4">
                    <a:lumMod val="10000"/>
                  </a:schemeClr>
                </a:solidFill>
              </a:rPr>
              <a:t>A vers végén két paradoxon található, ami azt jelenti, hogy bár ellentétes tartalmak kapcsolódnak egymáshoz, mégsem zárják ki egymást.</a:t>
            </a:r>
            <a:endParaRPr lang="hu-HU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király is lehet szegény, és a részeg ember is szomjazhat.</a:t>
            </a:r>
            <a:endParaRPr lang="hu-HU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1" y="1397496"/>
            <a:ext cx="3527070" cy="53012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64904"/>
            <a:ext cx="4443986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drámai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műnem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alapvető jellemzője a </a:t>
            </a:r>
            <a:r>
              <a:rPr lang="hu-HU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dialogikus</a:t>
            </a: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forma. Az ábrázolt események a szereplők párbeszédeiből bontakoznak ki előttünk.</a:t>
            </a:r>
          </a:p>
        </p:txBody>
      </p:sp>
      <p:pic>
        <p:nvPicPr>
          <p:cNvPr id="4" name="Kép 3" descr="dialógik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007" y="1844824"/>
            <a:ext cx="6287502" cy="49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48072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hu-HU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drámai művek a cselekményt– a színpadi megjelenítés korlátozott időtartama miatt – vagy egyetlen, rövid időtartamú eseménysorba sűrítik, vagy főbb csomópontjait ábrázolják.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5112568" cy="45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u-HU" sz="3600" dirty="0" smtClean="0">
                <a:solidFill>
                  <a:schemeClr val="tx2">
                    <a:lumMod val="10000"/>
                  </a:schemeClr>
                </a:solidFill>
              </a:rPr>
              <a:t>A drámában mindig megjelenik valamiféle </a:t>
            </a:r>
            <a:r>
              <a:rPr lang="hu-HU" sz="3600" b="1" dirty="0" smtClean="0">
                <a:solidFill>
                  <a:schemeClr val="tx2">
                    <a:lumMod val="10000"/>
                  </a:schemeClr>
                </a:solidFill>
              </a:rPr>
              <a:t>konfliktus.</a:t>
            </a:r>
            <a:endParaRPr lang="hu-HU" sz="36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4026456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endParaRPr lang="hu-H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/>
            <a:r>
              <a:rPr lang="hu-HU" sz="3200" dirty="0" smtClean="0">
                <a:solidFill>
                  <a:schemeClr val="tx2">
                    <a:lumMod val="10000"/>
                  </a:schemeClr>
                </a:solidFill>
              </a:rPr>
              <a:t>A szereplők jellemét a </a:t>
            </a:r>
            <a:r>
              <a:rPr lang="hu-HU" sz="3200" b="1" dirty="0" smtClean="0">
                <a:solidFill>
                  <a:schemeClr val="tx2">
                    <a:lumMod val="10000"/>
                  </a:schemeClr>
                </a:solidFill>
              </a:rPr>
              <a:t>tetteiken keresztül</a:t>
            </a:r>
            <a:r>
              <a:rPr lang="hu-HU" sz="3200" dirty="0" smtClean="0">
                <a:solidFill>
                  <a:schemeClr val="tx2">
                    <a:lumMod val="10000"/>
                  </a:schemeClr>
                </a:solidFill>
              </a:rPr>
              <a:t>, a </a:t>
            </a:r>
            <a:r>
              <a:rPr lang="hu-HU" sz="3200" b="1" dirty="0" smtClean="0">
                <a:solidFill>
                  <a:schemeClr val="tx2">
                    <a:lumMod val="10000"/>
                  </a:schemeClr>
                </a:solidFill>
              </a:rPr>
              <a:t>dialógusokból</a:t>
            </a:r>
            <a:r>
              <a:rPr lang="hu-HU" sz="3200" dirty="0" smtClean="0">
                <a:solidFill>
                  <a:schemeClr val="tx2">
                    <a:lumMod val="10000"/>
                  </a:schemeClr>
                </a:solidFill>
              </a:rPr>
              <a:t>, és a </a:t>
            </a:r>
            <a:r>
              <a:rPr lang="hu-HU" sz="3200" b="1" dirty="0" smtClean="0">
                <a:solidFill>
                  <a:schemeClr val="tx2">
                    <a:lumMod val="10000"/>
                  </a:schemeClr>
                </a:solidFill>
              </a:rPr>
              <a:t>monológokból</a:t>
            </a:r>
            <a:r>
              <a:rPr lang="hu-HU" sz="3200" dirty="0" smtClean="0">
                <a:solidFill>
                  <a:schemeClr val="tx2">
                    <a:lumMod val="10000"/>
                  </a:schemeClr>
                </a:solidFill>
              </a:rPr>
              <a:t> ismerhetjük meg. </a:t>
            </a:r>
            <a:endParaRPr lang="hu-H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Kép 4" descr="konfliktuskezeleskulso_konfliktus_kezeles_y3Hc1363951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6632"/>
            <a:ext cx="4531235" cy="3096344"/>
          </a:xfrm>
          <a:prstGeom prst="rect">
            <a:avLst/>
          </a:prstGeom>
        </p:spPr>
      </p:pic>
      <p:pic>
        <p:nvPicPr>
          <p:cNvPr id="6" name="Kép 5" descr="399734_2335418202250_8953378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875" y="4005064"/>
            <a:ext cx="48101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sapatszellem">
  <a:themeElements>
    <a:clrScheme name="Csapatszellem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Csapatszelle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apatszellem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atszellem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atszellem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patszellem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atszellem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atszellem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apatszellem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patszellem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apatszellem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2032</Words>
  <Application>Microsoft Office PowerPoint</Application>
  <PresentationFormat>Diavetítés a képernyőre (4:3 oldalarány)</PresentationFormat>
  <Paragraphs>281</Paragraphs>
  <Slides>66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66</vt:i4>
      </vt:variant>
    </vt:vector>
  </HeadingPairs>
  <TitlesOfParts>
    <vt:vector size="72" baseType="lpstr">
      <vt:lpstr>Arial</vt:lpstr>
      <vt:lpstr>Calibri</vt:lpstr>
      <vt:lpstr>Garamond</vt:lpstr>
      <vt:lpstr>Tahoma</vt:lpstr>
      <vt:lpstr>Times New Roman</vt:lpstr>
      <vt:lpstr>Csapatszellem</vt:lpstr>
      <vt:lpstr>William Shakespeare </vt:lpstr>
      <vt:lpstr>PowerPoint-bemutató</vt:lpstr>
      <vt:lpstr>Történelmi áttekintés</vt:lpstr>
      <vt:lpstr>PowerPoint-bemutató</vt:lpstr>
      <vt:lpstr>PowerPoint-bemutató</vt:lpstr>
      <vt:lpstr>A dráma</vt:lpstr>
      <vt:lpstr>PowerPoint-bemutató</vt:lpstr>
      <vt:lpstr>PowerPoint-bemutató</vt:lpstr>
      <vt:lpstr>PowerPoint-bemutató</vt:lpstr>
      <vt:lpstr>A dráma fajtái</vt:lpstr>
      <vt:lpstr>PowerPoint-bemutató</vt:lpstr>
      <vt:lpstr>PowerPoint-bemutató</vt:lpstr>
      <vt:lpstr>PowerPoint-bemutató</vt:lpstr>
      <vt:lpstr>PowerPoint-bemutató</vt:lpstr>
      <vt:lpstr>A reneszánsz angol színjátszás </vt:lpstr>
      <vt:lpstr>PowerPoint-bemutató</vt:lpstr>
      <vt:lpstr>A színházak felépítése</vt:lpstr>
      <vt:lpstr>PowerPoint-bemutató</vt:lpstr>
      <vt:lpstr>PowerPoint-bemutató</vt:lpstr>
      <vt:lpstr>Shakespeare drámáinak csoportosítása</vt:lpstr>
      <vt:lpstr>Shakespeare fordítói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Vocational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creator>barlaizs</dc:creator>
  <cp:lastModifiedBy>websuliiii@gmail.com</cp:lastModifiedBy>
  <cp:revision>62</cp:revision>
  <dcterms:created xsi:type="dcterms:W3CDTF">2007-03-26T09:45:27Z</dcterms:created>
  <dcterms:modified xsi:type="dcterms:W3CDTF">2018-05-25T05:04:21Z</dcterms:modified>
</cp:coreProperties>
</file>